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8" r:id="rId4"/>
    <p:sldId id="273" r:id="rId5"/>
    <p:sldId id="283" r:id="rId6"/>
    <p:sldId id="274" r:id="rId7"/>
    <p:sldId id="284" r:id="rId8"/>
    <p:sldId id="276" r:id="rId9"/>
    <p:sldId id="278" r:id="rId10"/>
    <p:sldId id="277" r:id="rId11"/>
    <p:sldId id="279" r:id="rId12"/>
    <p:sldId id="280" r:id="rId13"/>
    <p:sldId id="290" r:id="rId14"/>
    <p:sldId id="282" r:id="rId15"/>
    <p:sldId id="281" r:id="rId16"/>
    <p:sldId id="289" r:id="rId1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90689-FB1C-479D-B4D0-1D3E282F6B3D}" type="datetimeFigureOut">
              <a:rPr lang="es-AR" smtClean="0"/>
              <a:pPr/>
              <a:t>25/3/2019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8E6A5-F993-428D-A5EE-A04EF723740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38000" contrast="-24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500042"/>
            <a:ext cx="2643206" cy="5857916"/>
          </a:xfrm>
        </p:spPr>
        <p:txBody>
          <a:bodyPr>
            <a:normAutofit/>
          </a:bodyPr>
          <a:lstStyle/>
          <a:p>
            <a:r>
              <a:rPr lang="es-AR" sz="2800" b="1" dirty="0" smtClean="0">
                <a:solidFill>
                  <a:schemeClr val="tx1"/>
                </a:solidFill>
              </a:rPr>
              <a:t>Panorama legal a partir del Código Civil y Comercial</a:t>
            </a:r>
          </a:p>
          <a:p>
            <a:r>
              <a:rPr lang="es-AR" sz="2800" dirty="0" smtClean="0">
                <a:solidFill>
                  <a:schemeClr val="tx1"/>
                </a:solidFill>
              </a:rPr>
              <a:t>(Agosto 2015)</a:t>
            </a:r>
            <a:r>
              <a:rPr lang="es-AR" sz="5500" dirty="0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 fontScale="92500" lnSpcReduction="10000"/>
          </a:bodyPr>
          <a:lstStyle/>
          <a:p>
            <a:endParaRPr lang="es-AR" sz="4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2800" b="1" dirty="0" smtClean="0">
                <a:solidFill>
                  <a:schemeClr val="tx2">
                    <a:lumMod val="75000"/>
                  </a:schemeClr>
                </a:solidFill>
              </a:rPr>
              <a:t>Cuál es el régimen de responsabilidad de cada partícipe por las actividades del Consorcio?</a:t>
            </a:r>
            <a:endParaRPr lang="es-A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2800" dirty="0" smtClean="0">
                <a:solidFill>
                  <a:schemeClr val="tx2">
                    <a:lumMod val="75000"/>
                  </a:schemeClr>
                </a:solidFill>
              </a:rPr>
              <a:t>Contrato. </a:t>
            </a:r>
          </a:p>
          <a:p>
            <a:endParaRPr lang="es-A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2800" dirty="0" smtClean="0">
                <a:solidFill>
                  <a:schemeClr val="tx2">
                    <a:lumMod val="75000"/>
                  </a:schemeClr>
                </a:solidFill>
              </a:rPr>
              <a:t>Silencio: todos los miembros son solidariamente responsables.</a:t>
            </a:r>
          </a:p>
          <a:p>
            <a:endParaRPr lang="es-A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2800" dirty="0" smtClean="0">
                <a:solidFill>
                  <a:schemeClr val="tx2">
                    <a:lumMod val="75000"/>
                  </a:schemeClr>
                </a:solidFill>
              </a:rPr>
              <a:t>Otras situaciones.</a:t>
            </a:r>
          </a:p>
          <a:p>
            <a:endParaRPr lang="es-AR" sz="4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4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4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 fontScale="55000" lnSpcReduction="20000"/>
          </a:bodyPr>
          <a:lstStyle/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5100" b="1" dirty="0" smtClean="0">
                <a:solidFill>
                  <a:schemeClr val="tx2">
                    <a:lumMod val="75000"/>
                  </a:schemeClr>
                </a:solidFill>
              </a:rPr>
              <a:t>Cómo se formaliza el Consorcio de Cooperación? </a:t>
            </a:r>
            <a:endParaRPr lang="es-AR" sz="51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5100" dirty="0" smtClean="0">
                <a:solidFill>
                  <a:schemeClr val="tx2">
                    <a:lumMod val="75000"/>
                  </a:schemeClr>
                </a:solidFill>
              </a:rPr>
              <a:t>Principio general</a:t>
            </a:r>
          </a:p>
          <a:p>
            <a:endParaRPr lang="es-AR" sz="51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4400" dirty="0" smtClean="0">
                <a:solidFill>
                  <a:schemeClr val="tx2">
                    <a:lumMod val="75000"/>
                  </a:schemeClr>
                </a:solidFill>
              </a:rPr>
              <a:t>Instrumento público o privado con firma certificada notarialmente e inscribirse en el Registro Público que corresponda. </a:t>
            </a:r>
            <a:r>
              <a:rPr lang="es-AR" sz="4400" dirty="0" err="1" smtClean="0">
                <a:solidFill>
                  <a:schemeClr val="tx2">
                    <a:lumMod val="75000"/>
                  </a:schemeClr>
                </a:solidFill>
              </a:rPr>
              <a:t>Oponibilidad</a:t>
            </a:r>
            <a:r>
              <a:rPr lang="es-AR" sz="4400" dirty="0" smtClean="0">
                <a:solidFill>
                  <a:schemeClr val="tx2">
                    <a:lumMod val="75000"/>
                  </a:schemeClr>
                </a:solidFill>
              </a:rPr>
              <a:t>  a terceros. </a:t>
            </a:r>
          </a:p>
          <a:p>
            <a:r>
              <a:rPr lang="es-AR" sz="4400" dirty="0" smtClean="0">
                <a:solidFill>
                  <a:schemeClr val="tx2">
                    <a:lumMod val="75000"/>
                  </a:schemeClr>
                </a:solidFill>
              </a:rPr>
              <a:t>Se inscribirá conjuntamente la designación de representante/s. </a:t>
            </a:r>
          </a:p>
          <a:p>
            <a:endParaRPr lang="es-AR" sz="4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4400" dirty="0" smtClean="0">
                <a:solidFill>
                  <a:schemeClr val="tx2">
                    <a:lumMod val="75000"/>
                  </a:schemeClr>
                </a:solidFill>
              </a:rPr>
              <a:t>No se establece sanción específica respecto de la falta de inscripción.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 fontScale="40000" lnSpcReduction="20000"/>
          </a:bodyPr>
          <a:lstStyle/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b="1" dirty="0" smtClean="0">
                <a:solidFill>
                  <a:schemeClr val="tx2">
                    <a:lumMod val="75000"/>
                  </a:schemeClr>
                </a:solidFill>
              </a:rPr>
              <a:t>Vinculación con terceros</a:t>
            </a:r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b="1" dirty="0" smtClean="0">
                <a:solidFill>
                  <a:schemeClr val="tx2">
                    <a:lumMod val="75000"/>
                  </a:schemeClr>
                </a:solidFill>
              </a:rPr>
              <a:t>Representante de los partícipes : </a:t>
            </a:r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designado/s en el contrato, identificando nombre, domicilio y demás datos personales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Facultades y formas de actuación. 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Responsable: exteriorizar carácter de consorcio, llevar contabilidad y confeccionar los estados de situación patrimonial. 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Informar miembros s/ causales extinción.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 fontScale="40000" lnSpcReduction="20000"/>
          </a:bodyPr>
          <a:lstStyle/>
          <a:p>
            <a:endParaRPr lang="es-AR" sz="6000" b="1" dirty="0" smtClean="0"/>
          </a:p>
          <a:p>
            <a:r>
              <a:rPr lang="es-AR" sz="6000" b="1" dirty="0" smtClean="0">
                <a:solidFill>
                  <a:srgbClr val="002060"/>
                </a:solidFill>
              </a:rPr>
              <a:t>Decisiones:</a:t>
            </a:r>
            <a:r>
              <a:rPr lang="es-AR" sz="6000" dirty="0" smtClean="0">
                <a:solidFill>
                  <a:srgbClr val="002060"/>
                </a:solidFill>
              </a:rPr>
              <a:t> </a:t>
            </a:r>
          </a:p>
          <a:p>
            <a:endParaRPr lang="es-AR" sz="6000" dirty="0" smtClean="0">
              <a:solidFill>
                <a:srgbClr val="002060"/>
              </a:solidFill>
            </a:endParaRPr>
          </a:p>
          <a:p>
            <a:r>
              <a:rPr lang="es-AR" sz="6000" dirty="0" smtClean="0">
                <a:solidFill>
                  <a:srgbClr val="002060"/>
                </a:solidFill>
              </a:rPr>
              <a:t>Contrato</a:t>
            </a:r>
          </a:p>
          <a:p>
            <a:endParaRPr lang="es-AR" sz="6000" dirty="0" smtClean="0">
              <a:solidFill>
                <a:srgbClr val="002060"/>
              </a:solidFill>
            </a:endParaRPr>
          </a:p>
          <a:p>
            <a:r>
              <a:rPr lang="es-AR" sz="6000" u="sng" dirty="0" smtClean="0">
                <a:solidFill>
                  <a:srgbClr val="002060"/>
                </a:solidFill>
              </a:rPr>
              <a:t>Resoluciones</a:t>
            </a:r>
            <a:r>
              <a:rPr lang="es-AR" sz="6000" dirty="0" smtClean="0">
                <a:solidFill>
                  <a:srgbClr val="002060"/>
                </a:solidFill>
              </a:rPr>
              <a:t>: mayoría absoluta de los miembros, </a:t>
            </a:r>
          </a:p>
          <a:p>
            <a:r>
              <a:rPr lang="es-AR" sz="6000" dirty="0" smtClean="0">
                <a:solidFill>
                  <a:srgbClr val="002060"/>
                </a:solidFill>
              </a:rPr>
              <a:t>salvo otra solución en el contrato. </a:t>
            </a:r>
          </a:p>
          <a:p>
            <a:endParaRPr lang="es-AR" sz="6000" dirty="0" smtClean="0">
              <a:solidFill>
                <a:srgbClr val="002060"/>
              </a:solidFill>
            </a:endParaRPr>
          </a:p>
          <a:p>
            <a:endParaRPr lang="es-AR" sz="6000" dirty="0" smtClean="0">
              <a:solidFill>
                <a:srgbClr val="002060"/>
              </a:solidFill>
            </a:endParaRPr>
          </a:p>
          <a:p>
            <a:r>
              <a:rPr lang="es-AR" sz="6000" dirty="0" smtClean="0">
                <a:solidFill>
                  <a:srgbClr val="002060"/>
                </a:solidFill>
              </a:rPr>
              <a:t>Ciertas decisiones poseen regulaciones específicas.  </a:t>
            </a:r>
          </a:p>
          <a:p>
            <a:r>
              <a:rPr lang="es-AR" sz="6000" dirty="0" smtClean="0">
                <a:solidFill>
                  <a:srgbClr val="002060"/>
                </a:solidFill>
              </a:rPr>
              <a:t> </a:t>
            </a:r>
          </a:p>
          <a:p>
            <a:r>
              <a:rPr lang="es-AR" sz="6000" dirty="0" smtClean="0"/>
              <a:t> 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 fontScale="40000" lnSpcReduction="20000"/>
          </a:bodyPr>
          <a:lstStyle/>
          <a:p>
            <a:endParaRPr lang="es-AR" sz="6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b="1" dirty="0" smtClean="0">
                <a:solidFill>
                  <a:schemeClr val="tx2">
                    <a:lumMod val="75000"/>
                  </a:schemeClr>
                </a:solidFill>
              </a:rPr>
              <a:t>Qué se prevé con relación a la contabilidad del Consorcio? </a:t>
            </a:r>
          </a:p>
          <a:p>
            <a:endParaRPr lang="es-AR" sz="60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b="1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Libros contables llevados con las formalidades establecidas en las leyes. 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u="sng" dirty="0" smtClean="0">
                <a:solidFill>
                  <a:schemeClr val="tx2">
                    <a:lumMod val="75000"/>
                  </a:schemeClr>
                </a:solidFill>
              </a:rPr>
              <a:t>Responsabilidad del representante:</a:t>
            </a:r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libros correspondientes ,  </a:t>
            </a: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documentación contable siguiendo criterios legales y profesionales, </a:t>
            </a: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información y consideración en la fecha anual establecida.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 fontScale="40000" lnSpcReduction="20000"/>
          </a:bodyPr>
          <a:lstStyle/>
          <a:p>
            <a:r>
              <a:rPr lang="es-AR" sz="6000" b="1" u="sng" dirty="0" smtClean="0">
                <a:solidFill>
                  <a:schemeClr val="tx2">
                    <a:lumMod val="75000"/>
                  </a:schemeClr>
                </a:solidFill>
              </a:rPr>
              <a:t>En qué supuestos se extingue este contrato? </a:t>
            </a:r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a) el agotamiento de su objeto o la imposibilidad de ejecutarlo;</a:t>
            </a: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b) la expiración del plazo establecido;</a:t>
            </a: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c) la decisión unánime de sus miembros;</a:t>
            </a: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d) la reducción a uno del número de miembros.</a:t>
            </a: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e)…..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Muerte, incapacidad, disolución, liquidación, concurso preventivo, cesación de pagos o quiebra </a:t>
            </a:r>
            <a:r>
              <a:rPr lang="es-AR" sz="6000" b="1" dirty="0" smtClean="0">
                <a:solidFill>
                  <a:schemeClr val="tx2">
                    <a:lumMod val="75000"/>
                  </a:schemeClr>
                </a:solidFill>
              </a:rPr>
              <a:t>de alguno de los miembros,</a:t>
            </a:r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 no extingue el contrato, excepto que ello resulte imposible fáctica o jurídicamente.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/>
          </a:bodyPr>
          <a:lstStyle/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dirty="0" smtClean="0">
                <a:solidFill>
                  <a:schemeClr val="tx2">
                    <a:lumMod val="75000"/>
                  </a:schemeClr>
                </a:solidFill>
              </a:rPr>
              <a:t>Muchas gracias.</a:t>
            </a:r>
          </a:p>
          <a:p>
            <a:endParaRPr lang="es-A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es-A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AR" sz="1600" dirty="0" smtClean="0">
                <a:solidFill>
                  <a:schemeClr val="tx2">
                    <a:lumMod val="75000"/>
                  </a:schemeClr>
                </a:solidFill>
              </a:rPr>
              <a:t>Dra. </a:t>
            </a:r>
            <a:r>
              <a:rPr lang="es-AR" sz="1600" err="1" smtClean="0">
                <a:solidFill>
                  <a:schemeClr val="tx2">
                    <a:lumMod val="75000"/>
                  </a:schemeClr>
                </a:solidFill>
              </a:rPr>
              <a:t>Ma</a:t>
            </a:r>
            <a:r>
              <a:rPr lang="es-AR" sz="1600" smtClean="0">
                <a:solidFill>
                  <a:schemeClr val="tx2">
                    <a:lumMod val="75000"/>
                  </a:schemeClr>
                </a:solidFill>
              </a:rPr>
              <a:t>. Marta </a:t>
            </a:r>
            <a:r>
              <a:rPr lang="es-AR" sz="1600" dirty="0" err="1" smtClean="0">
                <a:solidFill>
                  <a:schemeClr val="tx2">
                    <a:lumMod val="75000"/>
                  </a:schemeClr>
                </a:solidFill>
              </a:rPr>
              <a:t>Simone</a:t>
            </a:r>
            <a:endParaRPr lang="es-AR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46000" contrast="-27000"/>
          </a:blip>
          <a:srcRect/>
          <a:stretch>
            <a:fillRect/>
          </a:stretch>
        </p:blipFill>
        <p:spPr bwMode="auto">
          <a:xfrm>
            <a:off x="0" y="0"/>
            <a:ext cx="93582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>
            <a:spLocks noGrp="1"/>
          </p:cNvSpPr>
          <p:nvPr>
            <p:ph type="subTitle" idx="1"/>
          </p:nvPr>
        </p:nvSpPr>
        <p:spPr>
          <a:xfrm>
            <a:off x="642938" y="357167"/>
            <a:ext cx="8143875" cy="6000772"/>
          </a:xfrm>
        </p:spPr>
        <p:txBody>
          <a:bodyPr>
            <a:normAutofit lnSpcReduction="10000"/>
          </a:bodyPr>
          <a:lstStyle/>
          <a:p>
            <a:endParaRPr lang="es-AR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b="1" dirty="0" smtClean="0">
                <a:solidFill>
                  <a:schemeClr val="tx1"/>
                </a:solidFill>
              </a:rPr>
              <a:t>Ley 26.994 Código Civil y Comercial</a:t>
            </a:r>
          </a:p>
          <a:p>
            <a:endParaRPr lang="es-AR" dirty="0" smtClean="0">
              <a:solidFill>
                <a:schemeClr val="tx1"/>
              </a:solidFill>
            </a:endParaRPr>
          </a:p>
          <a:p>
            <a:r>
              <a:rPr lang="es-AR" b="1" dirty="0" smtClean="0">
                <a:solidFill>
                  <a:schemeClr val="tx1"/>
                </a:solidFill>
              </a:rPr>
              <a:t>Modificaciones a la ley de sociedades</a:t>
            </a:r>
          </a:p>
          <a:p>
            <a:r>
              <a:rPr lang="es-AR" dirty="0" smtClean="0">
                <a:solidFill>
                  <a:schemeClr val="tx1"/>
                </a:solidFill>
              </a:rPr>
              <a:t>SAU    Sección IV</a:t>
            </a:r>
          </a:p>
          <a:p>
            <a:endParaRPr lang="es-AR" b="1" dirty="0" smtClean="0">
              <a:solidFill>
                <a:schemeClr val="tx1"/>
              </a:solidFill>
            </a:endParaRPr>
          </a:p>
          <a:p>
            <a:r>
              <a:rPr lang="es-AR" b="1" dirty="0" smtClean="0">
                <a:solidFill>
                  <a:schemeClr val="tx1"/>
                </a:solidFill>
              </a:rPr>
              <a:t>Contratos asociativos </a:t>
            </a:r>
          </a:p>
          <a:p>
            <a:r>
              <a:rPr lang="es-AR" dirty="0" smtClean="0">
                <a:solidFill>
                  <a:schemeClr val="tx1"/>
                </a:solidFill>
              </a:rPr>
              <a:t>Disposiciones generales ; Negocios en participación ; los contratos de Agrupación de Colaboración;  la Unión Transitoria y  el Consorcio de Cooperación.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40000" contrast="-12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sz="2800" b="1" dirty="0" smtClean="0"/>
              <a:t>Contratos asociativos</a:t>
            </a:r>
            <a:endParaRPr lang="es-AR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 fontScale="25000" lnSpcReduction="20000"/>
          </a:bodyPr>
          <a:lstStyle/>
          <a:p>
            <a:endParaRPr lang="es-AR" sz="6000" dirty="0" smtClean="0">
              <a:solidFill>
                <a:schemeClr val="tx1"/>
              </a:solidFill>
            </a:endParaRPr>
          </a:p>
          <a:p>
            <a:endParaRPr lang="es-AR" sz="7200" b="1" u="sng" dirty="0" smtClean="0">
              <a:solidFill>
                <a:schemeClr val="tx1"/>
              </a:solidFill>
            </a:endParaRPr>
          </a:p>
          <a:p>
            <a:r>
              <a:rPr lang="es-AR" sz="8000" b="1" u="sng" dirty="0" smtClean="0">
                <a:solidFill>
                  <a:schemeClr val="tx1"/>
                </a:solidFill>
              </a:rPr>
              <a:t>Negocios en participación</a:t>
            </a:r>
          </a:p>
          <a:p>
            <a:r>
              <a:rPr lang="es-AR" sz="8000" dirty="0" smtClean="0">
                <a:solidFill>
                  <a:schemeClr val="tx1"/>
                </a:solidFill>
              </a:rPr>
              <a:t>contrato en el cual un gestor realiza a su nombre personal una o más operaciones determinadas a cumplirse mediante aportaciones comunes efectuadas por los partícipes.</a:t>
            </a:r>
          </a:p>
          <a:p>
            <a:r>
              <a:rPr lang="es-AR" sz="8000" b="1" u="sng" dirty="0" smtClean="0">
                <a:solidFill>
                  <a:schemeClr val="tx1"/>
                </a:solidFill>
              </a:rPr>
              <a:t>Agrupación de Colaboración</a:t>
            </a:r>
            <a:r>
              <a:rPr lang="es-AR" sz="8000" u="sng" dirty="0" smtClean="0">
                <a:solidFill>
                  <a:schemeClr val="tx1"/>
                </a:solidFill>
              </a:rPr>
              <a:t> </a:t>
            </a:r>
          </a:p>
          <a:p>
            <a:r>
              <a:rPr lang="es-AR" sz="8000" dirty="0" smtClean="0">
                <a:solidFill>
                  <a:schemeClr val="tx1"/>
                </a:solidFill>
              </a:rPr>
              <a:t>contrato por el cual las partes establecen una organización común con la finalidad de facilitar o desarrollar determinadas fases de la actividad de sus miembros o de perfeccionar o incrementar el resultado de tales actividades. </a:t>
            </a:r>
          </a:p>
          <a:p>
            <a:r>
              <a:rPr lang="es-AR" sz="8000" dirty="0" smtClean="0">
                <a:solidFill>
                  <a:schemeClr val="tx1"/>
                </a:solidFill>
              </a:rPr>
              <a:t> La Agrupación, en cuanto tal, no puede perseguir fines de lucro. </a:t>
            </a:r>
            <a:endParaRPr lang="es-AR" sz="8000" b="1" u="sng" dirty="0" smtClean="0">
              <a:solidFill>
                <a:schemeClr val="tx1"/>
              </a:solidFill>
            </a:endParaRPr>
          </a:p>
          <a:p>
            <a:r>
              <a:rPr lang="es-AR" sz="8000" b="1" u="sng" dirty="0" smtClean="0">
                <a:solidFill>
                  <a:schemeClr val="tx1"/>
                </a:solidFill>
              </a:rPr>
              <a:t>Unión Transitoria</a:t>
            </a:r>
            <a:r>
              <a:rPr lang="es-AR" sz="8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s-AR" sz="8000" dirty="0" smtClean="0">
                <a:solidFill>
                  <a:schemeClr val="tx1"/>
                </a:solidFill>
              </a:rPr>
              <a:t>se utiliza cuando las partes se reúnen para el desarrollo </a:t>
            </a:r>
          </a:p>
          <a:p>
            <a:r>
              <a:rPr lang="es-AR" sz="8000" dirty="0" smtClean="0">
                <a:solidFill>
                  <a:schemeClr val="tx1"/>
                </a:solidFill>
              </a:rPr>
              <a:t>o ejecución de obras, servicios o suministros concretos y aquellos que sean complementarios al objeto principal. </a:t>
            </a:r>
          </a:p>
          <a:p>
            <a:r>
              <a:rPr lang="es-AR" sz="8000" b="1" u="sng" dirty="0" smtClean="0">
                <a:solidFill>
                  <a:schemeClr val="tx1"/>
                </a:solidFill>
              </a:rPr>
              <a:t>…..</a:t>
            </a:r>
          </a:p>
          <a:p>
            <a:r>
              <a:rPr lang="es-AR" sz="8000" dirty="0" smtClean="0">
                <a:solidFill>
                  <a:schemeClr val="tx1"/>
                </a:solidFill>
              </a:rPr>
              <a:t> 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38000" contrast="-24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/>
          </a:bodyPr>
          <a:lstStyle/>
          <a:p>
            <a:r>
              <a:rPr lang="es-AR" sz="6000" b="1" dirty="0" smtClean="0">
                <a:solidFill>
                  <a:schemeClr val="tx1"/>
                </a:solidFill>
              </a:rPr>
              <a:t>Consorcios de Cooperación. </a:t>
            </a:r>
            <a:br>
              <a:rPr lang="es-AR" sz="6000" b="1" dirty="0" smtClean="0">
                <a:solidFill>
                  <a:schemeClr val="tx1"/>
                </a:solidFill>
              </a:rPr>
            </a:br>
            <a:r>
              <a:rPr lang="es-AR" sz="2000" b="1" dirty="0" smtClean="0">
                <a:solidFill>
                  <a:schemeClr val="tx1"/>
                </a:solidFill>
              </a:rPr>
              <a:t>Notas sobre su régimen legal.</a:t>
            </a:r>
          </a:p>
          <a:p>
            <a:endParaRPr lang="es-AR" sz="55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Autofit/>
          </a:bodyPr>
          <a:lstStyle/>
          <a:p>
            <a:endParaRPr lang="es-A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2800" dirty="0" err="1" smtClean="0">
                <a:solidFill>
                  <a:schemeClr val="tx2">
                    <a:lumMod val="75000"/>
                  </a:schemeClr>
                </a:solidFill>
              </a:rPr>
              <a:t>CCyC</a:t>
            </a:r>
            <a:endParaRPr lang="es-A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2800" b="1" dirty="0" smtClean="0">
                <a:solidFill>
                  <a:schemeClr val="tx2">
                    <a:lumMod val="75000"/>
                  </a:schemeClr>
                </a:solidFill>
              </a:rPr>
              <a:t>Consorcio de Cooperación</a:t>
            </a:r>
            <a:r>
              <a:rPr lang="es-AR" sz="2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es-AR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s-AR" sz="2400" dirty="0" smtClean="0">
                <a:solidFill>
                  <a:schemeClr val="tx2">
                    <a:lumMod val="75000"/>
                  </a:schemeClr>
                </a:solidFill>
              </a:rPr>
              <a:t>Sigue los lineamientos de sus antecedentes, entre los que se destaca la ley 26.005 promulgada el 10 de enero de 2005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/>
          </a:bodyPr>
          <a:lstStyle/>
          <a:p>
            <a:endParaRPr lang="es-AR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Contrato de Consorcio de Cooperación es aquel por el cual las partes establecen una organización común para facilitar, desarrollar, incrementar o concretar operaciones relacionadas con la actividad económica de sus miembros a fin de mejorar o acrecentar sus resultados.</a:t>
            </a:r>
            <a:r>
              <a:rPr lang="es-A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endParaRPr lang="es-AR" sz="55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 fontScale="25000" lnSpcReduction="20000"/>
          </a:bodyPr>
          <a:lstStyle/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7200" b="1" dirty="0" smtClean="0">
                <a:solidFill>
                  <a:schemeClr val="tx2">
                    <a:lumMod val="75000"/>
                  </a:schemeClr>
                </a:solidFill>
              </a:rPr>
              <a:t>Vínculo de colaboración, plurilateral, de organización o de participación, con comunidad de fines, en el que se mantiene la individualidad de sus miembros. </a:t>
            </a:r>
          </a:p>
          <a:p>
            <a:endParaRPr lang="es-AR" sz="7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7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7200" b="1" dirty="0" smtClean="0">
                <a:solidFill>
                  <a:schemeClr val="tx2">
                    <a:lumMod val="75000"/>
                  </a:schemeClr>
                </a:solidFill>
              </a:rPr>
              <a:t>Complementación económica bajo una forma no societaria y con un esquema organizacional relativamente simplificado, no rígido.</a:t>
            </a:r>
          </a:p>
          <a:p>
            <a:endParaRPr lang="es-AR" sz="7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7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7200" b="1" dirty="0" smtClean="0">
                <a:solidFill>
                  <a:schemeClr val="tx2">
                    <a:lumMod val="75000"/>
                  </a:schemeClr>
                </a:solidFill>
              </a:rPr>
              <a:t>No son, ni por medio de ellos se constituyen, personas jurídicas, sociedades ni sujetos de derecho. (Sujeto contribuyente desde un punto de vista fiscal).</a:t>
            </a:r>
          </a:p>
          <a:p>
            <a:endParaRPr lang="es-AR" sz="7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7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7200" b="1" dirty="0" smtClean="0">
                <a:solidFill>
                  <a:schemeClr val="tx2">
                    <a:lumMod val="75000"/>
                  </a:schemeClr>
                </a:solidFill>
              </a:rPr>
              <a:t>No ejercer dirección o control sobre la actividad de sus miembros.  </a:t>
            </a:r>
          </a:p>
          <a:p>
            <a:r>
              <a:rPr lang="es-AR" sz="7200" b="1" dirty="0" smtClean="0">
                <a:solidFill>
                  <a:schemeClr val="tx2">
                    <a:lumMod val="75000"/>
                  </a:schemeClr>
                </a:solidFill>
              </a:rPr>
              <a:t>Posiciones de igualdad, no subordinación.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/>
          </a:bodyPr>
          <a:lstStyle/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2800" b="1" dirty="0" smtClean="0">
                <a:solidFill>
                  <a:schemeClr val="tx2">
                    <a:lumMod val="75000"/>
                  </a:schemeClr>
                </a:solidFill>
              </a:rPr>
              <a:t>Quiénes pueden integrar un Consorcio?</a:t>
            </a:r>
            <a:endParaRPr lang="es-A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2800" dirty="0" smtClean="0">
                <a:solidFill>
                  <a:schemeClr val="tx2">
                    <a:lumMod val="75000"/>
                  </a:schemeClr>
                </a:solidFill>
              </a:rPr>
              <a:t>Personas humanas o jurídicas, </a:t>
            </a:r>
          </a:p>
          <a:p>
            <a:r>
              <a:rPr lang="es-AR" sz="2800" dirty="0" smtClean="0">
                <a:solidFill>
                  <a:schemeClr val="tx2">
                    <a:lumMod val="75000"/>
                  </a:schemeClr>
                </a:solidFill>
              </a:rPr>
              <a:t>domiciliadas en nuestro país o en el extranjero.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lose-up of Globe"/>
          <p:cNvPicPr/>
          <p:nvPr/>
        </p:nvPicPr>
        <p:blipFill>
          <a:blip r:embed="rId2">
            <a:lum bright="70000" contrast="-63000"/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143108" cy="177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43108" y="142852"/>
            <a:ext cx="7000892" cy="164307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Consorcios de Cooperación. </a:t>
            </a:r>
            <a:b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2000" b="1" dirty="0" smtClean="0">
                <a:solidFill>
                  <a:schemeClr val="tx2">
                    <a:lumMod val="75000"/>
                  </a:schemeClr>
                </a:solidFill>
              </a:rPr>
              <a:t>Notas sobre su régimen legal.</a:t>
            </a: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786346"/>
          </a:xfrm>
        </p:spPr>
        <p:txBody>
          <a:bodyPr>
            <a:normAutofit fontScale="40000" lnSpcReduction="20000"/>
          </a:bodyPr>
          <a:lstStyle/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b="1" dirty="0" smtClean="0">
                <a:solidFill>
                  <a:schemeClr val="tx2">
                    <a:lumMod val="75000"/>
                  </a:schemeClr>
                </a:solidFill>
              </a:rPr>
              <a:t>Qué se establece respecto de la participación de los contratantes en los resultados que genere la actividad? </a:t>
            </a:r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Fin de lucro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Acordar libremente en el contrato la forma de distribución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Falta de previsión: los resultados se distribuirán por partes iguales. </a:t>
            </a:r>
          </a:p>
          <a:p>
            <a:endParaRPr lang="es-AR" sz="6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AR" sz="6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1314</TotalTime>
  <Words>701</Words>
  <Application>Microsoft Office PowerPoint</Application>
  <PresentationFormat>Presentación en pantalla (4:3)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Contratos asociativos</vt:lpstr>
      <vt:lpstr>Presentación de PowerPoint</vt:lpstr>
      <vt:lpstr>Consorcios de Cooperación.  Notas sobre su régimen legal.</vt:lpstr>
      <vt:lpstr>Consorcios de Cooperación.  Notas sobre su régimen legal.</vt:lpstr>
      <vt:lpstr>Consorcios de Cooperación.  Notas sobre su régimen legal.</vt:lpstr>
      <vt:lpstr>Consorcios de Cooperación.  Notas sobre su régimen legal.</vt:lpstr>
      <vt:lpstr>Consorcios de Cooperación.  Notas sobre su régimen legal.</vt:lpstr>
      <vt:lpstr>Consorcios de Cooperación.  Notas sobre su régimen legal.</vt:lpstr>
      <vt:lpstr>Consorcios de Cooperación.  Notas sobre su régimen legal.</vt:lpstr>
      <vt:lpstr>Consorcios de Cooperación.  Notas sobre su régimen legal.</vt:lpstr>
      <vt:lpstr>Consorcios de Cooperación.  Notas sobre su régimen legal.</vt:lpstr>
      <vt:lpstr>Consorcios de Cooperación.  Notas sobre su régimen legal.</vt:lpstr>
      <vt:lpstr>Consorcios de Cooperación.  Notas sobre su régimen legal.</vt:lpstr>
      <vt:lpstr>Consorcios de Cooperación.  Notas sobre su régimen legal.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</dc:creator>
  <cp:lastModifiedBy>Maria Laura</cp:lastModifiedBy>
  <cp:revision>57</cp:revision>
  <dcterms:created xsi:type="dcterms:W3CDTF">2019-03-17T13:14:04Z</dcterms:created>
  <dcterms:modified xsi:type="dcterms:W3CDTF">2019-03-25T12:55:36Z</dcterms:modified>
</cp:coreProperties>
</file>